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1" r:id="rId6"/>
    <p:sldId id="260" r:id="rId7"/>
    <p:sldId id="264" r:id="rId8"/>
    <p:sldId id="263" r:id="rId9"/>
    <p:sldId id="265" r:id="rId10"/>
    <p:sldId id="266" r:id="rId11"/>
    <p:sldId id="269" r:id="rId12"/>
    <p:sldId id="270" r:id="rId13"/>
    <p:sldId id="276" r:id="rId14"/>
    <p:sldId id="272" r:id="rId15"/>
    <p:sldId id="271" r:id="rId16"/>
    <p:sldId id="273" r:id="rId17"/>
    <p:sldId id="275" r:id="rId18"/>
    <p:sldId id="274" r:id="rId19"/>
    <p:sldId id="267" r:id="rId20"/>
    <p:sldId id="268" r:id="rId21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F93D8-DB13-9143-A9C1-1DB1CDA60011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DD012-6EA0-1949-A517-92D36EFC8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13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42D474-1A75-DB4C-A95E-D3203FF0A0A9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4D97B-E197-0C47-8A64-DC0324DD4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148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4D97B-E197-0C47-8A64-DC0324DD41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24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4D97B-E197-0C47-8A64-DC0324DD41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49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4D97B-E197-0C47-8A64-DC0324DD41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50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4D97B-E197-0C47-8A64-DC0324DD41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03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4D97B-E197-0C47-8A64-DC0324DD41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32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4D97B-E197-0C47-8A64-DC0324DD41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06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4D97B-E197-0C47-8A64-DC0324DD41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46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4D97B-E197-0C47-8A64-DC0324DD41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20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4D97B-E197-0C47-8A64-DC0324DD41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64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vebinders.com/play/play?present=true&amp;id=1130191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kborder@shallowaterisd.net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Ralls ISD</a:t>
            </a:r>
            <a:br>
              <a:rPr lang="en-US" sz="5400" dirty="0" smtClean="0"/>
            </a:b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2744283"/>
          </a:xfrm>
        </p:spPr>
        <p:txBody>
          <a:bodyPr/>
          <a:lstStyle/>
          <a:p>
            <a:r>
              <a:rPr lang="en-US" dirty="0" smtClean="0"/>
              <a:t>HB 5 </a:t>
            </a:r>
          </a:p>
          <a:p>
            <a:r>
              <a:rPr lang="en-US" dirty="0" smtClean="0"/>
              <a:t>Student and Community Engagement</a:t>
            </a:r>
          </a:p>
          <a:p>
            <a:r>
              <a:rPr lang="en-US" dirty="0" smtClean="0"/>
              <a:t>Process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0946431"/>
              </p:ext>
            </p:extLst>
          </p:nvPr>
        </p:nvGraphicFramePr>
        <p:xfrm>
          <a:off x="3400249" y="2912010"/>
          <a:ext cx="2359908" cy="974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r:id="rId4" imgW="6553248" imgH="2705120" progId="">
                  <p:embed/>
                </p:oleObj>
              </mc:Choice>
              <mc:Fallback>
                <p:oleObj r:id="rId4" imgW="6553248" imgH="270512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0249" y="2912010"/>
                        <a:ext cx="2359908" cy="9741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46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Macy Cavazos</a:t>
            </a:r>
            <a:br>
              <a:rPr lang="en-US" dirty="0" smtClean="0"/>
            </a:br>
            <a:r>
              <a:rPr lang="en-US" dirty="0" err="1" smtClean="0"/>
              <a:t>mcavazos@rallsisd.org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806-253-2571, ext. 4102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5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Shallowater ISD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00548" y="4371703"/>
            <a:ext cx="35574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HB 5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Student and Community Engagement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Process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364" y="1957569"/>
            <a:ext cx="3305175" cy="2066925"/>
          </a:xfrm>
        </p:spPr>
      </p:pic>
    </p:spTree>
    <p:extLst>
      <p:ext uri="{BB962C8B-B14F-4D97-AF65-F5344CB8AC3E}">
        <p14:creationId xmlns:p14="http://schemas.microsoft.com/office/powerpoint/2010/main" val="45516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-1227908"/>
            <a:ext cx="7772400" cy="353078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Process: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1132114"/>
            <a:ext cx="6400800" cy="4506686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Met with campus principals to determine their method for addressing this requirement under HB 5.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We also shared the </a:t>
            </a:r>
            <a:r>
              <a:rPr lang="en-US" sz="2000" dirty="0" err="1" smtClean="0"/>
              <a:t>LiveBinder</a:t>
            </a:r>
            <a:r>
              <a:rPr lang="en-US" sz="2000" dirty="0" smtClean="0"/>
              <a:t> with each of the campus administrators.  THIS IS AN EXCELLENT RESOURCE!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All campuses ultimately determined to take the template to campus site-base and to work through the ratings there.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Equally, we decided to send a survey out to all community members in Shallowater.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Once compiled, the campus-completed templates where submitted back to central office.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District site-base members met to “average” the campus ratings to determine the district rating.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9236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LiveBinder</a:t>
            </a:r>
            <a:r>
              <a:rPr lang="en-US" dirty="0" smtClean="0"/>
              <a:t>—HB 5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600" b="1" u="sng" dirty="0">
                <a:hlinkClick r:id="rId2"/>
              </a:rPr>
              <a:t>http://www.livebinders.com/play/play?present=true&amp;id=1130191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8538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Survey Example: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SISD HB5 Community and Student Engagement</a:t>
            </a:r>
          </a:p>
          <a:p>
            <a:r>
              <a:rPr lang="en-US" sz="4400" b="1" dirty="0">
                <a:solidFill>
                  <a:srgbClr val="FF0000"/>
                </a:solidFill>
              </a:rPr>
              <a:t>1. Campus</a:t>
            </a:r>
          </a:p>
          <a:p>
            <a:r>
              <a:rPr lang="en-US" sz="4400" b="1" dirty="0">
                <a:solidFill>
                  <a:srgbClr val="FF0000"/>
                </a:solidFill>
              </a:rPr>
              <a:t>Select all that apply</a:t>
            </a:r>
            <a:r>
              <a:rPr lang="en-US" sz="4400" b="1" dirty="0" smtClean="0">
                <a:solidFill>
                  <a:srgbClr val="FF0000"/>
                </a:solidFill>
              </a:rPr>
              <a:t>.--</a:t>
            </a:r>
            <a:r>
              <a:rPr lang="en-US" sz="4400" dirty="0">
                <a:solidFill>
                  <a:srgbClr val="FF0000"/>
                </a:solidFill>
              </a:rPr>
              <a:t>Shallowater HS Shallowater MS Shallowater Intermediate Shallowater Elementary Shallowater Early</a:t>
            </a:r>
          </a:p>
          <a:p>
            <a:r>
              <a:rPr lang="en-US" sz="4400" dirty="0">
                <a:solidFill>
                  <a:srgbClr val="FF0000"/>
                </a:solidFill>
              </a:rPr>
              <a:t>College HS/Woodward</a:t>
            </a:r>
          </a:p>
          <a:p>
            <a:endParaRPr lang="en-US" sz="4400" b="1" dirty="0">
              <a:solidFill>
                <a:srgbClr val="FF0000"/>
              </a:solidFill>
            </a:endParaRPr>
          </a:p>
          <a:p>
            <a:r>
              <a:rPr lang="en-US" sz="4400" b="1" dirty="0">
                <a:solidFill>
                  <a:srgbClr val="FF0000"/>
                </a:solidFill>
              </a:rPr>
              <a:t>2. </a:t>
            </a:r>
            <a:r>
              <a:rPr lang="en-US" sz="4400" b="1" dirty="0" smtClean="0">
                <a:solidFill>
                  <a:srgbClr val="FF0000"/>
                </a:solidFill>
              </a:rPr>
              <a:t>Role--</a:t>
            </a:r>
            <a:r>
              <a:rPr lang="en-US" sz="4400" dirty="0">
                <a:solidFill>
                  <a:srgbClr val="FF0000"/>
                </a:solidFill>
              </a:rPr>
              <a:t>Parent School Staff Community</a:t>
            </a:r>
          </a:p>
          <a:p>
            <a:endParaRPr lang="en-US" sz="4400" b="1" dirty="0" smtClean="0">
              <a:solidFill>
                <a:srgbClr val="FF0000"/>
              </a:solidFill>
            </a:endParaRPr>
          </a:p>
          <a:p>
            <a:endParaRPr lang="en-US" sz="4400" b="1" dirty="0">
              <a:solidFill>
                <a:srgbClr val="FF0000"/>
              </a:solidFill>
            </a:endParaRPr>
          </a:p>
          <a:p>
            <a:r>
              <a:rPr lang="en-US" sz="4400" b="1" dirty="0">
                <a:solidFill>
                  <a:srgbClr val="FF0000"/>
                </a:solidFill>
              </a:rPr>
              <a:t>3. Community and Parental </a:t>
            </a:r>
            <a:r>
              <a:rPr lang="en-US" sz="4400" b="1" dirty="0" smtClean="0">
                <a:solidFill>
                  <a:srgbClr val="FF0000"/>
                </a:solidFill>
              </a:rPr>
              <a:t>Involvement--Provides </a:t>
            </a:r>
            <a:r>
              <a:rPr lang="en-US" sz="4400" b="1" dirty="0">
                <a:solidFill>
                  <a:srgbClr val="FF0000"/>
                </a:solidFill>
              </a:rPr>
              <a:t>multiple opportunities for parent and community involvement</a:t>
            </a:r>
            <a:r>
              <a:rPr lang="en-US" sz="44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4400" dirty="0">
                <a:solidFill>
                  <a:srgbClr val="FF0000"/>
                </a:solidFill>
              </a:rPr>
              <a:t>Consistently</a:t>
            </a:r>
          </a:p>
          <a:p>
            <a:r>
              <a:rPr lang="en-US" sz="4400" dirty="0">
                <a:solidFill>
                  <a:srgbClr val="FF0000"/>
                </a:solidFill>
              </a:rPr>
              <a:t>Generally</a:t>
            </a:r>
          </a:p>
          <a:p>
            <a:r>
              <a:rPr lang="en-US" sz="4400" dirty="0">
                <a:solidFill>
                  <a:srgbClr val="FF0000"/>
                </a:solidFill>
              </a:rPr>
              <a:t>Occasionally</a:t>
            </a:r>
          </a:p>
          <a:p>
            <a:r>
              <a:rPr lang="en-US" sz="4400" dirty="0" smtClean="0">
                <a:solidFill>
                  <a:srgbClr val="FF0000"/>
                </a:solidFill>
              </a:rPr>
              <a:t>Rarely</a:t>
            </a:r>
          </a:p>
          <a:p>
            <a:endParaRPr lang="en-US" sz="4400" dirty="0">
              <a:solidFill>
                <a:srgbClr val="FF0000"/>
              </a:solidFill>
            </a:endParaRPr>
          </a:p>
          <a:p>
            <a:r>
              <a:rPr lang="en-US" sz="4400" dirty="0">
                <a:solidFill>
                  <a:srgbClr val="FF0000"/>
                </a:solidFill>
              </a:rPr>
              <a:t>Supporting Evidence</a:t>
            </a:r>
          </a:p>
          <a:p>
            <a:endParaRPr lang="en-US" sz="4400" b="1" dirty="0" smtClean="0">
              <a:solidFill>
                <a:srgbClr val="FF0000"/>
              </a:solidFill>
            </a:endParaRPr>
          </a:p>
          <a:p>
            <a:endParaRPr lang="en-US" sz="4400" b="1" dirty="0">
              <a:solidFill>
                <a:srgbClr val="FF0000"/>
              </a:solidFill>
            </a:endParaRPr>
          </a:p>
          <a:p>
            <a:r>
              <a:rPr lang="en-US" sz="4400" b="1" dirty="0">
                <a:solidFill>
                  <a:srgbClr val="FF0000"/>
                </a:solidFill>
              </a:rPr>
              <a:t>4. Fine Arts</a:t>
            </a:r>
          </a:p>
          <a:p>
            <a:r>
              <a:rPr lang="en-US" sz="4400" b="1" dirty="0">
                <a:solidFill>
                  <a:srgbClr val="FF0000"/>
                </a:solidFill>
              </a:rPr>
              <a:t>Provides opportunities for students to receive instruction in fine arts including visual and performing arts.</a:t>
            </a:r>
          </a:p>
          <a:p>
            <a:r>
              <a:rPr lang="en-US" sz="4400" dirty="0">
                <a:solidFill>
                  <a:srgbClr val="FF0000"/>
                </a:solidFill>
              </a:rPr>
              <a:t>Shallowater HS Shallowater MS Shallowater Intermediate Shallowater Elementary Shallowater Early</a:t>
            </a:r>
          </a:p>
          <a:p>
            <a:r>
              <a:rPr lang="en-US" sz="4400" dirty="0">
                <a:solidFill>
                  <a:srgbClr val="FF0000"/>
                </a:solidFill>
              </a:rPr>
              <a:t>College HS/Woodward</a:t>
            </a:r>
          </a:p>
          <a:p>
            <a:pPr marL="0" indent="0">
              <a:buNone/>
            </a:pPr>
            <a:endParaRPr lang="en-US" sz="4400" dirty="0">
              <a:solidFill>
                <a:srgbClr val="FF0000"/>
              </a:solidFill>
            </a:endParaRPr>
          </a:p>
          <a:p>
            <a:r>
              <a:rPr lang="en-US" sz="4400" dirty="0">
                <a:solidFill>
                  <a:srgbClr val="FF0000"/>
                </a:solidFill>
              </a:rPr>
              <a:t>Consistently</a:t>
            </a:r>
          </a:p>
          <a:p>
            <a:r>
              <a:rPr lang="en-US" sz="4400" dirty="0">
                <a:solidFill>
                  <a:srgbClr val="FF0000"/>
                </a:solidFill>
              </a:rPr>
              <a:t>Generally</a:t>
            </a:r>
          </a:p>
          <a:p>
            <a:r>
              <a:rPr lang="en-US" sz="4400" dirty="0">
                <a:solidFill>
                  <a:srgbClr val="FF0000"/>
                </a:solidFill>
              </a:rPr>
              <a:t>Occasionally</a:t>
            </a:r>
          </a:p>
          <a:p>
            <a:r>
              <a:rPr lang="en-US" sz="4400" dirty="0" smtClean="0">
                <a:solidFill>
                  <a:srgbClr val="FF0000"/>
                </a:solidFill>
              </a:rPr>
              <a:t>Rarely</a:t>
            </a:r>
          </a:p>
          <a:p>
            <a:endParaRPr lang="en-US" sz="4400" dirty="0">
              <a:solidFill>
                <a:srgbClr val="FF0000"/>
              </a:solidFill>
            </a:endParaRPr>
          </a:p>
          <a:p>
            <a:r>
              <a:rPr lang="en-US" sz="4400" dirty="0">
                <a:solidFill>
                  <a:srgbClr val="FF0000"/>
                </a:solidFill>
              </a:rPr>
              <a:t>Supporting </a:t>
            </a:r>
            <a:r>
              <a:rPr lang="en-US" sz="4400" dirty="0" smtClean="0">
                <a:solidFill>
                  <a:srgbClr val="FF0000"/>
                </a:solidFill>
              </a:rPr>
              <a:t>Evidence</a:t>
            </a:r>
            <a:endParaRPr lang="en-US" sz="4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64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Results: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rgbClr val="FF0000"/>
                </a:solidFill>
              </a:rPr>
              <a:t>Middle School Example:</a:t>
            </a:r>
          </a:p>
          <a:p>
            <a:r>
              <a:rPr lang="en-US" sz="1400" b="1" u="sng" dirty="0">
                <a:solidFill>
                  <a:srgbClr val="FF0000"/>
                </a:solidFill>
              </a:rPr>
              <a:t>Self-Rating</a:t>
            </a:r>
            <a:endParaRPr lang="en-US" sz="1400" dirty="0">
              <a:solidFill>
                <a:srgbClr val="FF0000"/>
              </a:solidFill>
            </a:endParaRPr>
          </a:p>
          <a:p>
            <a:r>
              <a:rPr lang="en-US" sz="1400" dirty="0">
                <a:solidFill>
                  <a:srgbClr val="FF0000"/>
                </a:solidFill>
              </a:rPr>
              <a:t> </a:t>
            </a:r>
          </a:p>
          <a:p>
            <a:r>
              <a:rPr lang="en-US" sz="1400" b="1" i="1" dirty="0">
                <a:solidFill>
                  <a:srgbClr val="FF0000"/>
                </a:solidFill>
              </a:rPr>
              <a:t>Fine Arts:  Exemplary</a:t>
            </a:r>
            <a:endParaRPr lang="en-US" sz="1400" dirty="0">
              <a:solidFill>
                <a:srgbClr val="FF0000"/>
              </a:solidFill>
            </a:endParaRPr>
          </a:p>
          <a:p>
            <a:pPr lvl="0"/>
            <a:r>
              <a:rPr lang="en-US" sz="1400" dirty="0">
                <a:solidFill>
                  <a:srgbClr val="FF0000"/>
                </a:solidFill>
              </a:rPr>
              <a:t>Band</a:t>
            </a:r>
          </a:p>
          <a:p>
            <a:r>
              <a:rPr lang="en-US" sz="1400" dirty="0">
                <a:solidFill>
                  <a:srgbClr val="FF0000"/>
                </a:solidFill>
              </a:rPr>
              <a:t>-6</a:t>
            </a:r>
            <a:r>
              <a:rPr lang="en-US" sz="1400" baseline="30000" dirty="0">
                <a:solidFill>
                  <a:srgbClr val="FF0000"/>
                </a:solidFill>
              </a:rPr>
              <a:t>th</a:t>
            </a:r>
            <a:r>
              <a:rPr lang="en-US" sz="1400" dirty="0">
                <a:solidFill>
                  <a:srgbClr val="FF0000"/>
                </a:solidFill>
              </a:rPr>
              <a:t> Beginner Band 82/112 kids, 7</a:t>
            </a:r>
            <a:r>
              <a:rPr lang="en-US" sz="1400" baseline="30000" dirty="0">
                <a:solidFill>
                  <a:srgbClr val="FF0000"/>
                </a:solidFill>
              </a:rPr>
              <a:t>th</a:t>
            </a:r>
            <a:r>
              <a:rPr lang="en-US" sz="1400" dirty="0">
                <a:solidFill>
                  <a:srgbClr val="FF0000"/>
                </a:solidFill>
              </a:rPr>
              <a:t> Band 54/113 kids, 8</a:t>
            </a:r>
            <a:r>
              <a:rPr lang="en-US" sz="1400" baseline="30000" dirty="0">
                <a:solidFill>
                  <a:srgbClr val="FF0000"/>
                </a:solidFill>
              </a:rPr>
              <a:t>th</a:t>
            </a:r>
            <a:r>
              <a:rPr lang="en-US" sz="1400" dirty="0">
                <a:solidFill>
                  <a:srgbClr val="FF0000"/>
                </a:solidFill>
              </a:rPr>
              <a:t> Band 58/135 kids, </a:t>
            </a:r>
          </a:p>
          <a:p>
            <a:r>
              <a:rPr lang="en-US" sz="1400" dirty="0">
                <a:solidFill>
                  <a:srgbClr val="FF0000"/>
                </a:solidFill>
              </a:rPr>
              <a:t>-Band sweepstakes 7</a:t>
            </a:r>
            <a:r>
              <a:rPr lang="en-US" sz="1400" baseline="30000" dirty="0">
                <a:solidFill>
                  <a:srgbClr val="FF0000"/>
                </a:solidFill>
              </a:rPr>
              <a:t>th</a:t>
            </a:r>
            <a:r>
              <a:rPr lang="en-US" sz="1400" dirty="0">
                <a:solidFill>
                  <a:srgbClr val="FF0000"/>
                </a:solidFill>
              </a:rPr>
              <a:t> and 8</a:t>
            </a:r>
            <a:r>
              <a:rPr lang="en-US" sz="1400" baseline="30000" dirty="0">
                <a:solidFill>
                  <a:srgbClr val="FF0000"/>
                </a:solidFill>
              </a:rPr>
              <a:t>th</a:t>
            </a:r>
            <a:r>
              <a:rPr lang="en-US" sz="1400" dirty="0">
                <a:solidFill>
                  <a:srgbClr val="FF0000"/>
                </a:solidFill>
              </a:rPr>
              <a:t> Grade, </a:t>
            </a:r>
          </a:p>
          <a:p>
            <a:r>
              <a:rPr lang="en-US" sz="1400" dirty="0">
                <a:solidFill>
                  <a:srgbClr val="FF0000"/>
                </a:solidFill>
              </a:rPr>
              <a:t>-7 Students </a:t>
            </a:r>
            <a:r>
              <a:rPr lang="en-US" sz="1400" dirty="0" smtClean="0">
                <a:solidFill>
                  <a:srgbClr val="FF0000"/>
                </a:solidFill>
              </a:rPr>
              <a:t>qualified </a:t>
            </a:r>
            <a:r>
              <a:rPr lang="en-US" sz="1400" dirty="0">
                <a:solidFill>
                  <a:srgbClr val="FF0000"/>
                </a:solidFill>
              </a:rPr>
              <a:t>for all region band</a:t>
            </a:r>
          </a:p>
          <a:p>
            <a:pPr lvl="0"/>
            <a:r>
              <a:rPr lang="en-US" sz="1400" dirty="0">
                <a:solidFill>
                  <a:srgbClr val="FF0000"/>
                </a:solidFill>
              </a:rPr>
              <a:t>Art</a:t>
            </a:r>
          </a:p>
          <a:p>
            <a:r>
              <a:rPr lang="en-US" sz="1400" dirty="0">
                <a:solidFill>
                  <a:srgbClr val="FF0000"/>
                </a:solidFill>
              </a:rPr>
              <a:t>-Art classes, graphic design, 5X30 Glass Tile Mosaic, District 2-T-2 Lions Club Peace Poster Contest: 2011-2013, 280 artworks entered in the West Texas Regional UIL Art Competition 8 years in a row: 82 Honorable Mention, 65 Silver Keys, 42 Gold Keys, 5 students advanced to NYC, One Act Play, Choir and Concerts, </a:t>
            </a:r>
            <a:r>
              <a:rPr lang="en-US" sz="1400" dirty="0" err="1">
                <a:solidFill>
                  <a:srgbClr val="FF0000"/>
                </a:solidFill>
              </a:rPr>
              <a:t>Shallowater’s</a:t>
            </a:r>
            <a:r>
              <a:rPr lang="en-US" sz="1400" dirty="0">
                <a:solidFill>
                  <a:srgbClr val="FF0000"/>
                </a:solidFill>
              </a:rPr>
              <a:t> Got Talent, Band Enrichment, UIL events, Summer Theater Camp, Community Theater, high student participation, GT Newscasts</a:t>
            </a:r>
            <a:r>
              <a:rPr lang="en-US" sz="1400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en-US" sz="1400" dirty="0">
              <a:solidFill>
                <a:srgbClr val="FF0000"/>
              </a:solidFill>
            </a:endParaRPr>
          </a:p>
          <a:p>
            <a:r>
              <a:rPr lang="en-US" sz="1400" b="1" i="1" dirty="0">
                <a:solidFill>
                  <a:srgbClr val="FF0000"/>
                </a:solidFill>
              </a:rPr>
              <a:t>Education Programs for GT Students:  Acceptable</a:t>
            </a:r>
            <a:endParaRPr lang="en-US" sz="1400" dirty="0">
              <a:solidFill>
                <a:srgbClr val="FF0000"/>
              </a:solidFill>
            </a:endParaRPr>
          </a:p>
          <a:p>
            <a:r>
              <a:rPr lang="en-US" sz="1400" dirty="0">
                <a:solidFill>
                  <a:srgbClr val="FF0000"/>
                </a:solidFill>
              </a:rPr>
              <a:t>-GT staff certification, UIL, GT classes, Advanced Classes, Differentiated Instruction, Fine Arts, iPads and iMac available in GT classes.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79054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Results: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9937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Elementary:</a:t>
            </a:r>
          </a:p>
          <a:p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848131"/>
              </p:ext>
            </p:extLst>
          </p:nvPr>
        </p:nvGraphicFramePr>
        <p:xfrm>
          <a:off x="457199" y="2220152"/>
          <a:ext cx="8229602" cy="36842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5809"/>
                <a:gridCol w="1645809"/>
                <a:gridCol w="1645809"/>
                <a:gridCol w="1645809"/>
                <a:gridCol w="1646366"/>
              </a:tblGrid>
              <a:tr h="1845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2" marR="601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Unacceptable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2" marR="601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Acceptable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2" marR="601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Recognized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2" marR="601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Exemplary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2" marR="60172" marT="0" marB="0"/>
                </a:tc>
              </a:tr>
              <a:tr h="3866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Fine Arts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2" marR="601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2" marR="601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2" marR="601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2" marR="601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2" marR="60172" marT="0" marB="0"/>
                </a:tc>
              </a:tr>
              <a:tr h="3866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Wellness and Physical Education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2" marR="601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2" marR="601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2" marR="601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2" marR="601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2" marR="60172" marT="0" marB="0"/>
                </a:tc>
              </a:tr>
              <a:tr h="3866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Community and Parental Involvement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2" marR="601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2" marR="601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2" marR="601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2" marR="601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2" marR="60172" marT="0" marB="0"/>
                </a:tc>
              </a:tr>
              <a:tr h="3866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21</a:t>
                      </a:r>
                      <a:r>
                        <a:rPr lang="en-US" sz="1100" baseline="30000">
                          <a:effectLst/>
                        </a:rPr>
                        <a:t>st</a:t>
                      </a:r>
                      <a:r>
                        <a:rPr lang="en-US" sz="1100">
                          <a:effectLst/>
                        </a:rPr>
                        <a:t> Century Workforce Development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2" marR="601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2" marR="601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2" marR="601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2" marR="601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2" marR="60172" marT="0" marB="0"/>
                </a:tc>
              </a:tr>
              <a:tr h="3866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Second Language Acquisition Program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2" marR="601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2" marR="601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2" marR="601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2" marR="601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2" marR="60172" marT="0" marB="0"/>
                </a:tc>
              </a:tr>
              <a:tr h="3866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Digital Learning Environment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2" marR="601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2" marR="601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2" marR="601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2" marR="601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2" marR="60172" marT="0" marB="0"/>
                </a:tc>
              </a:tr>
              <a:tr h="3866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Dropout Prevention Strategies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2" marR="601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2" marR="601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2" marR="601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2" marR="601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2" marR="60172" marT="0" marB="0"/>
                </a:tc>
              </a:tr>
              <a:tr h="7931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Educational Programs for Gifted and Talented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2" marR="601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2" marR="601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2" marR="601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2" marR="601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2" marR="60172" marT="0" marB="0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83474" y="6305006"/>
            <a:ext cx="1756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Compliance:  Yes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63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28288"/>
          </a:xfrm>
        </p:spPr>
        <p:txBody>
          <a:bodyPr>
            <a:normAutofit/>
          </a:bodyPr>
          <a:lstStyle/>
          <a:p>
            <a:r>
              <a:rPr lang="en-US" dirty="0" smtClean="0"/>
              <a:t>Kenny Border, </a:t>
            </a:r>
            <a:r>
              <a:rPr lang="en-US" dirty="0" err="1" smtClean="0"/>
              <a:t>Ed.D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kborder@shallowaterisd.net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(806) 832-4531 ext. 2004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04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Anyone else run into this?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Your “good” campuses scored themselves low.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3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District – State Results</a:t>
            </a:r>
            <a:endParaRPr lang="en-US" dirty="0"/>
          </a:p>
        </p:txBody>
      </p:sp>
      <p:pic>
        <p:nvPicPr>
          <p:cNvPr id="4" name="Content Placeholder 3" descr="Screen Shot 2015-02-19 at 7.03.37 P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611" r="-206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8844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One:</a:t>
            </a:r>
            <a:br>
              <a:rPr lang="en-US" dirty="0" smtClean="0"/>
            </a:br>
            <a:r>
              <a:rPr lang="en-US" dirty="0" smtClean="0"/>
              <a:t>District Site Base Meeting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Screen Shot 2015-02-11 at 1.54.15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3" b="9743"/>
          <a:stretch>
            <a:fillRect/>
          </a:stretch>
        </p:blipFill>
        <p:spPr>
          <a:xfrm>
            <a:off x="387350" y="1270145"/>
            <a:ext cx="8229600" cy="4930775"/>
          </a:xfrm>
        </p:spPr>
      </p:pic>
    </p:spTree>
    <p:extLst>
      <p:ext uri="{BB962C8B-B14F-4D97-AF65-F5344CB8AC3E}">
        <p14:creationId xmlns:p14="http://schemas.microsoft.com/office/powerpoint/2010/main" val="316191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Campus – State Results</a:t>
            </a:r>
            <a:endParaRPr lang="en-US" dirty="0"/>
          </a:p>
        </p:txBody>
      </p:sp>
      <p:pic>
        <p:nvPicPr>
          <p:cNvPr id="4" name="Content Placeholder 3" descr="Screen Shot 2015-02-19 at 7.04.03 P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208" r="-202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8502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Then Shared This:</a:t>
            </a:r>
            <a:endParaRPr lang="en-US" dirty="0"/>
          </a:p>
        </p:txBody>
      </p:sp>
      <p:pic>
        <p:nvPicPr>
          <p:cNvPr id="4" name="Content Placeholder 3" descr="Screen Shot 2015-02-11 at 1.55.40 PM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918" r="-559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5994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This:</a:t>
            </a:r>
            <a:endParaRPr lang="en-US" dirty="0"/>
          </a:p>
        </p:txBody>
      </p:sp>
      <p:pic>
        <p:nvPicPr>
          <p:cNvPr id="4" name="Content Placeholder 3" descr="Screen Shot 2015-02-11 at 2.44.43 PM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64" r="-150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2044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the Parents:</a:t>
            </a:r>
            <a:endParaRPr lang="en-US" dirty="0"/>
          </a:p>
        </p:txBody>
      </p:sp>
      <p:pic>
        <p:nvPicPr>
          <p:cNvPr id="4" name="Content Placeholder 3" descr="Screen Shot 2015-02-11 at 1.53.58 PM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715" r="-237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4098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 the Campus:</a:t>
            </a:r>
            <a:br>
              <a:rPr lang="en-US" dirty="0" smtClean="0"/>
            </a:br>
            <a:r>
              <a:rPr lang="en-US" dirty="0" smtClean="0"/>
              <a:t>The Evidence</a:t>
            </a:r>
            <a:endParaRPr lang="en-US" dirty="0"/>
          </a:p>
        </p:txBody>
      </p:sp>
      <p:pic>
        <p:nvPicPr>
          <p:cNvPr id="4" name="Content Placeholder 3" descr="Screen Shot 2015-02-11 at 1.49.58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9" b="-6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2873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Campus Summary Sheet</a:t>
            </a:r>
            <a:endParaRPr lang="en-US" dirty="0"/>
          </a:p>
        </p:txBody>
      </p:sp>
      <p:pic>
        <p:nvPicPr>
          <p:cNvPr id="4" name="Content Placeholder 3" descr="Screen Shot 2015-02-11 at 1.51.23 PM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11" r="-124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7288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 to District Site Base:</a:t>
            </a:r>
            <a:br>
              <a:rPr lang="en-US" dirty="0" smtClean="0"/>
            </a:br>
            <a:r>
              <a:rPr lang="en-US" dirty="0" smtClean="0"/>
              <a:t>District Summary Sheet</a:t>
            </a:r>
            <a:endParaRPr lang="en-US" dirty="0"/>
          </a:p>
        </p:txBody>
      </p:sp>
      <p:pic>
        <p:nvPicPr>
          <p:cNvPr id="4" name="Content Placeholder 3" descr="Screen Shot 2015-02-11 at 1.51.50 PM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" r="19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1076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August 8, 2014</a:t>
            </a:r>
            <a:endParaRPr lang="en-US" dirty="0"/>
          </a:p>
        </p:txBody>
      </p:sp>
      <p:pic>
        <p:nvPicPr>
          <p:cNvPr id="4" name="Content Placeholder 3" descr="Screen Shot 2015-02-11 at 2.57.20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159" b="-10159"/>
          <a:stretch>
            <a:fillRect/>
          </a:stretch>
        </p:blipFill>
        <p:spPr/>
      </p:pic>
      <p:sp>
        <p:nvSpPr>
          <p:cNvPr id="5" name="Left Arrow 4"/>
          <p:cNvSpPr/>
          <p:nvPr/>
        </p:nvSpPr>
        <p:spPr>
          <a:xfrm>
            <a:off x="6780185" y="5150376"/>
            <a:ext cx="978408" cy="484632"/>
          </a:xfrm>
          <a:prstGeom prst="leftArrow">
            <a:avLst>
              <a:gd name="adj1" fmla="val 50000"/>
              <a:gd name="adj2" fmla="val 5412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79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271&quot;&gt;&lt;object type=&quot;3&quot; unique_id=&quot;10272&quot;&gt;&lt;property id=&quot;20148&quot; value=&quot;5&quot;/&gt;&lt;property id=&quot;20300&quot; value=&quot;Slide 1 - &amp;quot;Ralls ISD &amp;quot;&quot;/&gt;&lt;property id=&quot;20307&quot; value=&quot;256&quot;/&gt;&lt;/object&gt;&lt;object type=&quot;3&quot; unique_id=&quot;10273&quot;&gt;&lt;property id=&quot;20148&quot; value=&quot;5&quot;/&gt;&lt;property id=&quot;20300&quot; value=&quot;Slide 2 - &amp;quot;Step One: District Site Base Meeting &amp;quot;&quot;/&gt;&lt;property id=&quot;20307&quot; value=&quot;257&quot;/&gt;&lt;/object&gt;&lt;object type=&quot;3&quot; unique_id=&quot;10274&quot;&gt;&lt;property id=&quot;20148&quot; value=&quot;5&quot;/&gt;&lt;property id=&quot;20300&quot; value=&quot;Slide 3 - &amp;quot;Then Shared This:&amp;quot;&quot;/&gt;&lt;property id=&quot;20307&quot; value=&quot;258&quot;/&gt;&lt;/object&gt;&lt;object type=&quot;3&quot; unique_id=&quot;10275&quot;&gt;&lt;property id=&quot;20148&quot; value=&quot;5&quot;/&gt;&lt;property id=&quot;20300&quot; value=&quot;Slide 4 - &amp;quot;Did This:&amp;quot;&quot;/&gt;&lt;property id=&quot;20307&quot; value=&quot;259&quot;/&gt;&lt;/object&gt;&lt;object type=&quot;3&quot; unique_id=&quot;10276&quot;&gt;&lt;property id=&quot;20148&quot; value=&quot;5&quot;/&gt;&lt;property id=&quot;20300&quot; value=&quot;Slide 5 - &amp;quot;To the Parents:&amp;quot;&quot;/&gt;&lt;property id=&quot;20307&quot; value=&quot;261&quot;/&gt;&lt;/object&gt;&lt;object type=&quot;3&quot; unique_id=&quot;10277&quot;&gt;&lt;property id=&quot;20148&quot; value=&quot;5&quot;/&gt;&lt;property id=&quot;20300&quot; value=&quot;Slide 6 - &amp;quot;At the Campus: The Evidence&amp;quot;&quot;/&gt;&lt;property id=&quot;20307&quot; value=&quot;260&quot;/&gt;&lt;/object&gt;&lt;object type=&quot;3&quot; unique_id=&quot;10278&quot;&gt;&lt;property id=&quot;20148&quot; value=&quot;5&quot;/&gt;&lt;property id=&quot;20300&quot; value=&quot;Slide 7 - &amp;quot;Campus Summary Sheet&amp;quot;&quot;/&gt;&lt;property id=&quot;20307&quot; value=&quot;264&quot;/&gt;&lt;/object&gt;&lt;object type=&quot;3&quot; unique_id=&quot;10279&quot;&gt;&lt;property id=&quot;20148&quot; value=&quot;5&quot;/&gt;&lt;property id=&quot;20300&quot; value=&quot;Slide 8 - &amp;quot;Back to District Site Base: District Summary Sheet&amp;quot;&quot;/&gt;&lt;property id=&quot;20307&quot; value=&quot;263&quot;/&gt;&lt;/object&gt;&lt;object type=&quot;3&quot; unique_id=&quot;10280&quot;&gt;&lt;property id=&quot;20148&quot; value=&quot;5&quot;/&gt;&lt;property id=&quot;20300&quot; value=&quot;Slide 9 - &amp;quot;August 8, 2014&amp;quot;&quot;/&gt;&lt;property id=&quot;20307&quot; value=&quot;265&quot;/&gt;&lt;/object&gt;&lt;object type=&quot;3&quot; unique_id=&quot;10281&quot;&gt;&lt;property id=&quot;20148&quot; value=&quot;5&quot;/&gt;&lt;property id=&quot;20300&quot; value=&quot;Slide 10 - &amp;quot;Macy Cavazos mcavazos@rallsisd.org 806-253-2571, ext. 4102&amp;quot;&quot;/&gt;&lt;property id=&quot;20307&quot; value=&quot;266&quot;/&gt;&lt;/object&gt;&lt;object type=&quot;3&quot; unique_id=&quot;10282&quot;&gt;&lt;property id=&quot;20148&quot; value=&quot;5&quot;/&gt;&lt;property id=&quot;20300&quot; value=&quot;Slide 11 - &amp;quot;Shallowater ISD&amp;quot;&quot;/&gt;&lt;property id=&quot;20307&quot; value=&quot;269&quot;/&gt;&lt;/object&gt;&lt;object type=&quot;3&quot; unique_id=&quot;10283&quot;&gt;&lt;property id=&quot;20148&quot; value=&quot;5&quot;/&gt;&lt;property id=&quot;20300&quot; value=&quot;Slide 12 - &amp;quot;Process:&amp;quot;&quot;/&gt;&lt;property id=&quot;20307&quot; value=&quot;270&quot;/&gt;&lt;/object&gt;&lt;object type=&quot;3&quot; unique_id=&quot;10284&quot;&gt;&lt;property id=&quot;20148&quot; value=&quot;5&quot;/&gt;&lt;property id=&quot;20300&quot; value=&quot;Slide 13 - &amp;quot;LiveBinder—HB 5&amp;quot;&quot;/&gt;&lt;property id=&quot;20307&quot; value=&quot;276&quot;/&gt;&lt;/object&gt;&lt;object type=&quot;3&quot; unique_id=&quot;10285&quot;&gt;&lt;property id=&quot;20148&quot; value=&quot;5&quot;/&gt;&lt;property id=&quot;20300&quot; value=&quot;Slide 14 - &amp;quot;Survey Example:&amp;quot;&quot;/&gt;&lt;property id=&quot;20307&quot; value=&quot;272&quot;/&gt;&lt;/object&gt;&lt;object type=&quot;3&quot; unique_id=&quot;10286&quot;&gt;&lt;property id=&quot;20148&quot; value=&quot;5&quot;/&gt;&lt;property id=&quot;20300&quot; value=&quot;Slide 15 - &amp;quot;The Results:&amp;quot;&quot;/&gt;&lt;property id=&quot;20307&quot; value=&quot;271&quot;/&gt;&lt;/object&gt;&lt;object type=&quot;3&quot; unique_id=&quot;10287&quot;&gt;&lt;property id=&quot;20148&quot; value=&quot;5&quot;/&gt;&lt;property id=&quot;20300&quot; value=&quot;Slide 16 - &amp;quot;The Results:&amp;quot;&quot;/&gt;&lt;property id=&quot;20307&quot; value=&quot;273&quot;/&gt;&lt;/object&gt;&lt;object type=&quot;3&quot; unique_id=&quot;10288&quot;&gt;&lt;property id=&quot;20148&quot; value=&quot;5&quot;/&gt;&lt;property id=&quot;20300&quot; value=&quot;Slide 17 - &amp;quot;Kenny Border, Ed.D. kborder@shallowaterisd.net (806) 832-4531 ext. 2004&amp;quot;&quot;/&gt;&lt;property id=&quot;20307&quot; value=&quot;275&quot;/&gt;&lt;/object&gt;&lt;object type=&quot;3&quot; unique_id=&quot;10289&quot;&gt;&lt;property id=&quot;20148&quot; value=&quot;5&quot;/&gt;&lt;property id=&quot;20300&quot; value=&quot;Slide 18 - &amp;quot;Anyone else run into this?&amp;quot;&quot;/&gt;&lt;property id=&quot;20307&quot; value=&quot;274&quot;/&gt;&lt;/object&gt;&lt;object type=&quot;3&quot; unique_id=&quot;10290&quot;&gt;&lt;property id=&quot;20148&quot; value=&quot;5&quot;/&gt;&lt;property id=&quot;20300&quot; value=&quot;Slide 19 - &amp;quot;District – State Results&amp;quot;&quot;/&gt;&lt;property id=&quot;20307&quot; value=&quot;267&quot;/&gt;&lt;/object&gt;&lt;object type=&quot;3&quot; unique_id=&quot;10291&quot;&gt;&lt;property id=&quot;20148&quot; value=&quot;5&quot;/&gt;&lt;property id=&quot;20300&quot; value=&quot;Slide 20 - &amp;quot;Campus – State Results&amp;quot;&quot;/&gt;&lt;property id=&quot;20307&quot; value=&quot;268&quot;/&gt;&lt;/object&gt;&lt;/object&gt;&lt;object type=&quot;8&quot; unique_id=&quot;1031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</TotalTime>
  <Words>341</Words>
  <Application>Microsoft Office PowerPoint</Application>
  <PresentationFormat>On-screen Show (4:3)</PresentationFormat>
  <Paragraphs>140</Paragraphs>
  <Slides>20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 Black </vt:lpstr>
      <vt:lpstr>Ralls ISD </vt:lpstr>
      <vt:lpstr>Step One: District Site Base Meeting </vt:lpstr>
      <vt:lpstr>Then Shared This:</vt:lpstr>
      <vt:lpstr>Did This:</vt:lpstr>
      <vt:lpstr>To the Parents:</vt:lpstr>
      <vt:lpstr>At the Campus: The Evidence</vt:lpstr>
      <vt:lpstr>Campus Summary Sheet</vt:lpstr>
      <vt:lpstr>Back to District Site Base: District Summary Sheet</vt:lpstr>
      <vt:lpstr>August 8, 2014</vt:lpstr>
      <vt:lpstr>Macy Cavazos mcavazos@rallsisd.org 806-253-2571, ext. 4102</vt:lpstr>
      <vt:lpstr>Shallowater ISD</vt:lpstr>
      <vt:lpstr>Process:</vt:lpstr>
      <vt:lpstr>LiveBinder—HB 5</vt:lpstr>
      <vt:lpstr>Survey Example:</vt:lpstr>
      <vt:lpstr>The Results:</vt:lpstr>
      <vt:lpstr>The Results:</vt:lpstr>
      <vt:lpstr>Kenny Border, Ed.D. kborder@shallowaterisd.net (806) 832-4531 ext. 2004</vt:lpstr>
      <vt:lpstr>Anyone else run into this?</vt:lpstr>
      <vt:lpstr>District – State Results</vt:lpstr>
      <vt:lpstr>Campus – State Results</vt:lpstr>
    </vt:vector>
  </TitlesOfParts>
  <Company>Ralls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Ralls ISD</dc:title>
  <dc:creator>Macy Cavazos</dc:creator>
  <cp:lastModifiedBy>Duncan, Ty</cp:lastModifiedBy>
  <cp:revision>17</cp:revision>
  <cp:lastPrinted>2015-02-17T19:53:03Z</cp:lastPrinted>
  <dcterms:created xsi:type="dcterms:W3CDTF">2015-02-11T19:24:16Z</dcterms:created>
  <dcterms:modified xsi:type="dcterms:W3CDTF">2015-02-23T20:58:33Z</dcterms:modified>
</cp:coreProperties>
</file>